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5"/>
  </p:notesMasterIdLst>
  <p:sldIdLst>
    <p:sldId id="256" r:id="rId2"/>
    <p:sldId id="291" r:id="rId3"/>
    <p:sldId id="300" r:id="rId4"/>
    <p:sldId id="299" r:id="rId5"/>
    <p:sldId id="297" r:id="rId6"/>
    <p:sldId id="261" r:id="rId7"/>
    <p:sldId id="288" r:id="rId8"/>
    <p:sldId id="289" r:id="rId9"/>
    <p:sldId id="296" r:id="rId10"/>
    <p:sldId id="270" r:id="rId11"/>
    <p:sldId id="271" r:id="rId12"/>
    <p:sldId id="285" r:id="rId13"/>
    <p:sldId id="295" r:id="rId14"/>
    <p:sldId id="301" r:id="rId15"/>
    <p:sldId id="267" r:id="rId16"/>
    <p:sldId id="308" r:id="rId17"/>
    <p:sldId id="294" r:id="rId18"/>
    <p:sldId id="287" r:id="rId19"/>
    <p:sldId id="875" r:id="rId20"/>
    <p:sldId id="293" r:id="rId21"/>
    <p:sldId id="272" r:id="rId22"/>
    <p:sldId id="292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AA377-4869-48F5-9449-C52DC63BB64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1123F-F6FB-4D22-A965-9F54F83D8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47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42F71-4991-2B52-969F-6E13F4992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55396C-3B5D-AE80-1107-59096E4ACD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E867C7-25D8-0E0A-13D8-F03B74AC4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Somatostine</a:t>
            </a:r>
            <a:r>
              <a:rPr lang="en-US" dirty="0"/>
              <a:t> in the first line of treatment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PRRT is after progression on </a:t>
            </a:r>
            <a:r>
              <a:rPr lang="en-US" dirty="0" err="1"/>
              <a:t>somatostains</a:t>
            </a:r>
            <a:r>
              <a:rPr lang="en-US" dirty="0"/>
              <a:t> analogues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85F57-1A58-A756-29FE-1A12B03B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1F59D-5D7F-4795-BDC4-BFD9DBB9F7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15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23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02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81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7207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72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76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31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48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54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6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8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4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39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88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7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F8E067C-8C76-49CA-A05C-870A65727F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86A8E-5387-4752-B7A8-F85481BD5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159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83" y="221672"/>
            <a:ext cx="10224654" cy="3608648"/>
          </a:xfrm>
        </p:spPr>
        <p:txBody>
          <a:bodyPr/>
          <a:lstStyle/>
          <a:p>
            <a:r>
              <a:rPr lang="en-US" sz="6000" b="1" dirty="0">
                <a:solidFill>
                  <a:srgbClr val="EBEBEB"/>
                </a:solidFill>
              </a:rPr>
              <a:t>Utility of 68Ga-FAPI and 68Ga-DOTANOC PET/CT in Gastrointestinal tumors</a:t>
            </a:r>
            <a:r>
              <a:rPr lang="en-US" b="1" dirty="0">
                <a:solidFill>
                  <a:srgbClr val="EBEBEB"/>
                </a:solidFill>
              </a:rPr>
              <a:t>.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82" y="4862945"/>
            <a:ext cx="11367653" cy="18288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Maiandra GD" panose="020E0502030308020204" pitchFamily="34" charset="0"/>
              </a:rPr>
              <a:t>dr. harish Nagaraj </a:t>
            </a:r>
            <a:r>
              <a:rPr lang="en-US" sz="1800" b="1" dirty="0">
                <a:latin typeface="Maiandra GD" panose="020E0502030308020204" pitchFamily="34" charset="0"/>
              </a:rPr>
              <a:t>md, </a:t>
            </a:r>
            <a:r>
              <a:rPr lang="en-US" sz="1800" b="1" dirty="0" err="1">
                <a:latin typeface="Maiandra GD" panose="020E0502030308020204" pitchFamily="34" charset="0"/>
              </a:rPr>
              <a:t>m.med</a:t>
            </a:r>
            <a:r>
              <a:rPr lang="en-US" sz="1800" b="1" dirty="0">
                <a:latin typeface="Maiandra GD" panose="020E0502030308020204" pitchFamily="34" charset="0"/>
              </a:rPr>
              <a:t> (</a:t>
            </a:r>
            <a:r>
              <a:rPr lang="en-US" sz="1800" b="1" dirty="0" err="1">
                <a:latin typeface="Maiandra GD" panose="020E0502030308020204" pitchFamily="34" charset="0"/>
              </a:rPr>
              <a:t>rd</a:t>
            </a:r>
            <a:r>
              <a:rPr lang="en-US" sz="1800" b="1" dirty="0">
                <a:latin typeface="Maiandra GD" panose="020E0502030308020204" pitchFamily="34" charset="0"/>
              </a:rPr>
              <a:t>), </a:t>
            </a:r>
            <a:r>
              <a:rPr lang="en-US" sz="1800" b="1" dirty="0" err="1">
                <a:latin typeface="Maiandra GD" panose="020E0502030308020204" pitchFamily="34" charset="0"/>
              </a:rPr>
              <a:t>fnm</a:t>
            </a:r>
            <a:r>
              <a:rPr lang="en-US" sz="1800" b="1" dirty="0">
                <a:latin typeface="Maiandra GD" panose="020E0502030308020204" pitchFamily="34" charset="0"/>
              </a:rPr>
              <a:t>, </a:t>
            </a:r>
            <a:r>
              <a:rPr lang="en-US" sz="1800" b="1" dirty="0" err="1">
                <a:latin typeface="Maiandra GD" panose="020E0502030308020204" pitchFamily="34" charset="0"/>
              </a:rPr>
              <a:t>mioi</a:t>
            </a:r>
            <a:endParaRPr lang="en-US" sz="1800" b="1" dirty="0">
              <a:latin typeface="Maiandra GD" panose="020E0502030308020204" pitchFamily="34" charset="0"/>
            </a:endParaRPr>
          </a:p>
          <a:p>
            <a:r>
              <a:rPr lang="en-US" sz="2800" b="1" dirty="0">
                <a:latin typeface="Maiandra GD" panose="020E0502030308020204" pitchFamily="34" charset="0"/>
              </a:rPr>
              <a:t>Consultant radiologist &amp; nuclear medicine specialist.</a:t>
            </a:r>
          </a:p>
        </p:txBody>
      </p:sp>
    </p:spTree>
    <p:extLst>
      <p:ext uri="{BB962C8B-B14F-4D97-AF65-F5344CB8AC3E}">
        <p14:creationId xmlns:p14="http://schemas.microsoft.com/office/powerpoint/2010/main" val="585473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1"/>
            <a:ext cx="9404723" cy="487679"/>
          </a:xfrm>
        </p:spPr>
        <p:txBody>
          <a:bodyPr/>
          <a:lstStyle/>
          <a:p>
            <a:pPr algn="ctr"/>
            <a:r>
              <a:rPr lang="en-US" sz="2400" b="1" dirty="0">
                <a:latin typeface="Maiandra GD" panose="020E0502030308020204" pitchFamily="34" charset="0"/>
                <a:cs typeface="Times New Roman" panose="02020603050405020304" pitchFamily="18" charset="0"/>
              </a:rPr>
              <a:t>NET LIVER For Evaluation of disease status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A2DA1D-56C5-8804-F11E-69956EB0F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426555"/>
            <a:ext cx="10255693" cy="6431445"/>
          </a:xfrm>
        </p:spPr>
      </p:pic>
    </p:spTree>
    <p:extLst>
      <p:ext uri="{BB962C8B-B14F-4D97-AF65-F5344CB8AC3E}">
        <p14:creationId xmlns:p14="http://schemas.microsoft.com/office/powerpoint/2010/main" val="1945352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1"/>
            <a:ext cx="9404723" cy="457199"/>
          </a:xfrm>
        </p:spPr>
        <p:txBody>
          <a:bodyPr/>
          <a:lstStyle/>
          <a:p>
            <a:pPr algn="ctr"/>
            <a:r>
              <a:rPr lang="en-US" sz="2400" b="1" dirty="0">
                <a:latin typeface="Maiandra GD" panose="020E0502030308020204" pitchFamily="34" charset="0"/>
                <a:cs typeface="Times New Roman" panose="02020603050405020304" pitchFamily="18" charset="0"/>
              </a:rPr>
              <a:t>NET SMALL BOWEL For Evaluation and Staging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3DA734C-13DF-B36A-2EDC-A0B4CB802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12" y="467360"/>
            <a:ext cx="9976024" cy="6390640"/>
          </a:xfrm>
        </p:spPr>
      </p:pic>
    </p:spTree>
    <p:extLst>
      <p:ext uri="{BB962C8B-B14F-4D97-AF65-F5344CB8AC3E}">
        <p14:creationId xmlns:p14="http://schemas.microsoft.com/office/powerpoint/2010/main" val="23141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F6060-3FA4-6146-88FD-C1C05533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-1"/>
            <a:ext cx="9404723" cy="558801"/>
          </a:xfrm>
        </p:spPr>
        <p:txBody>
          <a:bodyPr/>
          <a:lstStyle/>
          <a:p>
            <a:pPr algn="ctr"/>
            <a:r>
              <a:rPr lang="en-US" sz="2800" dirty="0">
                <a:latin typeface="Maiandra GD" panose="020E0502030308020204" pitchFamily="34" charset="0"/>
              </a:rPr>
              <a:t>NET COLON For Evaluation of disease status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342C44-08E2-772B-1B3B-A9CD67F46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08" y="558800"/>
            <a:ext cx="10521386" cy="6192838"/>
          </a:xfrm>
        </p:spPr>
      </p:pic>
    </p:spTree>
    <p:extLst>
      <p:ext uri="{BB962C8B-B14F-4D97-AF65-F5344CB8AC3E}">
        <p14:creationId xmlns:p14="http://schemas.microsoft.com/office/powerpoint/2010/main" val="4059110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EE76E-B3AB-5E30-C285-932DE74A6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Maiandra GD" panose="020E0502030308020204" pitchFamily="34" charset="0"/>
              </a:rPr>
              <a:t>68Ga-DOTANOC: Strengths in GI NETs</a:t>
            </a:r>
            <a:endParaRPr lang="en-US" dirty="0">
              <a:latin typeface="Maiandra GD" panose="020E0502030308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B9209B8-DD57-7B5C-9782-F582AC69CE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319267" y="2011759"/>
            <a:ext cx="8515613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Excellent for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Grade 1 &amp; 2 NETs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Detects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multifocal small bowel NETs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 not seen in CT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Superior for: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Lymph node metastases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Liver metastases (esp. low Ki-67)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Bone metastases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Crucial for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treatment decision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: PRRT vs SSA vs targeted therapy</a:t>
            </a:r>
          </a:p>
        </p:txBody>
      </p:sp>
    </p:spTree>
    <p:extLst>
      <p:ext uri="{BB962C8B-B14F-4D97-AF65-F5344CB8AC3E}">
        <p14:creationId xmlns:p14="http://schemas.microsoft.com/office/powerpoint/2010/main" val="2524047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4685" y="346938"/>
            <a:ext cx="116205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Maiandra GD" panose="020E0502030308020204" pitchFamily="34" charset="0"/>
                <a:ea typeface="+mj-ea"/>
                <a:cs typeface="+mj-cs"/>
              </a:rPr>
              <a:t>Recent surgical resection of mesenteric nodal NET mass, referred to localize the primary tumor.</a:t>
            </a: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753" y="3359228"/>
            <a:ext cx="2775913" cy="183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753" y="1181435"/>
            <a:ext cx="2770187" cy="194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459" y="1161890"/>
            <a:ext cx="3431435" cy="490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31" y="1181435"/>
            <a:ext cx="2561209" cy="49037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73352C1-FEB2-4815-BA39-E92F410DC61E}"/>
              </a:ext>
            </a:extLst>
          </p:cNvPr>
          <p:cNvGrpSpPr/>
          <p:nvPr/>
        </p:nvGrpSpPr>
        <p:grpSpPr>
          <a:xfrm>
            <a:off x="220107" y="1181435"/>
            <a:ext cx="2803700" cy="3097605"/>
            <a:chOff x="305167" y="1891645"/>
            <a:chExt cx="2803700" cy="3097605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02"/>
            <a:stretch/>
          </p:blipFill>
          <p:spPr bwMode="auto">
            <a:xfrm>
              <a:off x="305167" y="1891645"/>
              <a:ext cx="2803700" cy="3097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04029C58-4313-4976-B0E2-82BFC7D0156F}"/>
                </a:ext>
              </a:extLst>
            </p:cNvPr>
            <p:cNvSpPr/>
            <p:nvPr/>
          </p:nvSpPr>
          <p:spPr>
            <a:xfrm rot="10800000">
              <a:off x="1354973" y="3076327"/>
              <a:ext cx="487534" cy="29385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3DC8C85-5E1E-4B9D-9981-CCA7778D61CC}"/>
              </a:ext>
            </a:extLst>
          </p:cNvPr>
          <p:cNvGrpSpPr/>
          <p:nvPr/>
        </p:nvGrpSpPr>
        <p:grpSpPr>
          <a:xfrm>
            <a:off x="220107" y="4429577"/>
            <a:ext cx="2803700" cy="1712724"/>
            <a:chOff x="305167" y="5039315"/>
            <a:chExt cx="2803700" cy="1712724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46"/>
            <a:stretch/>
          </p:blipFill>
          <p:spPr bwMode="auto">
            <a:xfrm>
              <a:off x="305167" y="5039315"/>
              <a:ext cx="2803700" cy="1712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CA2E9229-7FEC-4565-A71F-2C9C4C8A3C3D}"/>
                </a:ext>
              </a:extLst>
            </p:cNvPr>
            <p:cNvSpPr/>
            <p:nvPr/>
          </p:nvSpPr>
          <p:spPr>
            <a:xfrm rot="10800000">
              <a:off x="1266546" y="5714759"/>
              <a:ext cx="470517" cy="28408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CE7076B-FFFC-48C7-A884-BF51339B6CDE}"/>
              </a:ext>
            </a:extLst>
          </p:cNvPr>
          <p:cNvSpPr txBox="1"/>
          <p:nvPr/>
        </p:nvSpPr>
        <p:spPr>
          <a:xfrm>
            <a:off x="9966673" y="6540322"/>
            <a:ext cx="249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Misr</a:t>
            </a:r>
            <a:r>
              <a:rPr lang="en-US" dirty="0">
                <a:solidFill>
                  <a:schemeClr val="bg1"/>
                </a:solidFill>
              </a:rPr>
              <a:t> Radiology Center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1A4E2B-7AA2-4FC2-8BAF-34F7B2367547}"/>
              </a:ext>
            </a:extLst>
          </p:cNvPr>
          <p:cNvSpPr/>
          <p:nvPr/>
        </p:nvSpPr>
        <p:spPr>
          <a:xfrm>
            <a:off x="-114300" y="6634165"/>
            <a:ext cx="12382500" cy="24288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3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CADE0CE-7230-428F-B29D-83F2315D10A2}"/>
              </a:ext>
            </a:extLst>
          </p:cNvPr>
          <p:cNvGrpSpPr/>
          <p:nvPr/>
        </p:nvGrpSpPr>
        <p:grpSpPr>
          <a:xfrm>
            <a:off x="4313970" y="1063387"/>
            <a:ext cx="3453413" cy="1879756"/>
            <a:chOff x="6323468" y="1458509"/>
            <a:chExt cx="3453413" cy="18797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3AA343-0AD4-40DD-BB95-527FE8CC0C77}"/>
                </a:ext>
              </a:extLst>
            </p:cNvPr>
            <p:cNvPicPr/>
            <p:nvPr/>
          </p:nvPicPr>
          <p:blipFill rotWithShape="1">
            <a:blip r:embed="rId2"/>
            <a:srcRect t="17156" b="17106"/>
            <a:stretch/>
          </p:blipFill>
          <p:spPr>
            <a:xfrm>
              <a:off x="6323468" y="1458509"/>
              <a:ext cx="3453413" cy="1879756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6ADB0F1-6179-4B4C-97A6-104A7ABFA010}"/>
                </a:ext>
              </a:extLst>
            </p:cNvPr>
            <p:cNvSpPr/>
            <p:nvPr/>
          </p:nvSpPr>
          <p:spPr>
            <a:xfrm rot="5400000">
              <a:off x="7617144" y="2058661"/>
              <a:ext cx="526791" cy="3037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E2F6195-DB3F-4885-A817-39DF989D7E44}"/>
              </a:ext>
            </a:extLst>
          </p:cNvPr>
          <p:cNvGrpSpPr/>
          <p:nvPr/>
        </p:nvGrpSpPr>
        <p:grpSpPr>
          <a:xfrm>
            <a:off x="4296213" y="4156678"/>
            <a:ext cx="3453413" cy="2090692"/>
            <a:chOff x="6357861" y="3865056"/>
            <a:chExt cx="3453413" cy="20906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461124-9419-4DAD-A550-07FCF0BF6B4D}"/>
                </a:ext>
              </a:extLst>
            </p:cNvPr>
            <p:cNvPicPr/>
            <p:nvPr/>
          </p:nvPicPr>
          <p:blipFill rotWithShape="1">
            <a:blip r:embed="rId3"/>
            <a:srcRect l="4514" t="12164" r="8955" b="17259"/>
            <a:stretch/>
          </p:blipFill>
          <p:spPr>
            <a:xfrm>
              <a:off x="6357861" y="3865056"/>
              <a:ext cx="3453413" cy="2090692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5C9FB51-396A-4178-BC6E-E67E04A6C5EB}"/>
                </a:ext>
              </a:extLst>
            </p:cNvPr>
            <p:cNvSpPr/>
            <p:nvPr/>
          </p:nvSpPr>
          <p:spPr>
            <a:xfrm rot="5400000">
              <a:off x="7652656" y="4634951"/>
              <a:ext cx="526791" cy="3037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546239-F97F-2A55-3351-E8DE347AD545}"/>
              </a:ext>
            </a:extLst>
          </p:cNvPr>
          <p:cNvGrpSpPr/>
          <p:nvPr/>
        </p:nvGrpSpPr>
        <p:grpSpPr>
          <a:xfrm>
            <a:off x="7979016" y="1063386"/>
            <a:ext cx="2972519" cy="5183983"/>
            <a:chOff x="4106055" y="1164961"/>
            <a:chExt cx="2972519" cy="51839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A981C23-661A-4B5B-AB76-6261217A124A}"/>
                </a:ext>
              </a:extLst>
            </p:cNvPr>
            <p:cNvPicPr/>
            <p:nvPr/>
          </p:nvPicPr>
          <p:blipFill rotWithShape="1">
            <a:blip r:embed="rId4"/>
            <a:srcRect r="5772" b="8339"/>
            <a:stretch/>
          </p:blipFill>
          <p:spPr>
            <a:xfrm>
              <a:off x="4106055" y="1164961"/>
              <a:ext cx="2972519" cy="51839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618BE59-CFA9-499D-9547-5B6D52512242}"/>
                </a:ext>
              </a:extLst>
            </p:cNvPr>
            <p:cNvSpPr/>
            <p:nvPr/>
          </p:nvSpPr>
          <p:spPr>
            <a:xfrm rot="5400000">
              <a:off x="5161880" y="4287322"/>
              <a:ext cx="578704" cy="33265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8AE978C-16A0-487A-B8CA-9FF13C384172}"/>
              </a:ext>
            </a:extLst>
          </p:cNvPr>
          <p:cNvPicPr/>
          <p:nvPr/>
        </p:nvPicPr>
        <p:blipFill rotWithShape="1">
          <a:blip r:embed="rId5"/>
          <a:srcRect b="1569"/>
          <a:stretch/>
        </p:blipFill>
        <p:spPr>
          <a:xfrm>
            <a:off x="947735" y="1063387"/>
            <a:ext cx="3154602" cy="51839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9511381-D0BC-4B52-B0A1-040F64B9298E}"/>
              </a:ext>
            </a:extLst>
          </p:cNvPr>
          <p:cNvSpPr txBox="1"/>
          <p:nvPr/>
        </p:nvSpPr>
        <p:spPr>
          <a:xfrm>
            <a:off x="9857290" y="6552545"/>
            <a:ext cx="2334710" cy="36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Misr</a:t>
            </a:r>
            <a:r>
              <a:rPr lang="en-US" dirty="0">
                <a:solidFill>
                  <a:schemeClr val="bg1"/>
                </a:solidFill>
              </a:rPr>
              <a:t> Radiology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E4E1289-4B5D-4019-AA7F-4B4156EEE83E}"/>
              </a:ext>
            </a:extLst>
          </p:cNvPr>
          <p:cNvSpPr/>
          <p:nvPr/>
        </p:nvSpPr>
        <p:spPr>
          <a:xfrm>
            <a:off x="-114300" y="6634165"/>
            <a:ext cx="12382500" cy="24288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231A4E-CC73-B2E5-9B27-B32D660FBC71}"/>
              </a:ext>
            </a:extLst>
          </p:cNvPr>
          <p:cNvSpPr txBox="1"/>
          <p:nvPr/>
        </p:nvSpPr>
        <p:spPr>
          <a:xfrm>
            <a:off x="1449177" y="442801"/>
            <a:ext cx="92936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Maiandra GD" panose="020E0502030308020204" pitchFamily="34" charset="0"/>
                <a:ea typeface="+mj-ea"/>
                <a:cs typeface="+mj-cs"/>
              </a:rPr>
              <a:t>Patient presenting with hypoglycemia and suspected insulinoma.</a:t>
            </a:r>
          </a:p>
        </p:txBody>
      </p:sp>
    </p:spTree>
    <p:extLst>
      <p:ext uri="{BB962C8B-B14F-4D97-AF65-F5344CB8AC3E}">
        <p14:creationId xmlns:p14="http://schemas.microsoft.com/office/powerpoint/2010/main" val="21655824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E6354F-2F87-432A-BEBD-50138714B3B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014" y="1546326"/>
            <a:ext cx="2349439" cy="47139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0D3A09-32B8-4F95-A687-076D7F15183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647646" y="1517280"/>
            <a:ext cx="2388093" cy="47139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2C1BF7-3479-4A8B-B596-5C1C57400B35}"/>
              </a:ext>
            </a:extLst>
          </p:cNvPr>
          <p:cNvPicPr/>
          <p:nvPr/>
        </p:nvPicPr>
        <p:blipFill rotWithShape="1">
          <a:blip r:embed="rId4"/>
          <a:srcRect l="11011" t="12928" r="9317" b="11492"/>
          <a:stretch/>
        </p:blipFill>
        <p:spPr>
          <a:xfrm>
            <a:off x="9169120" y="4127268"/>
            <a:ext cx="2648505" cy="2104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F633DD-10B3-4D3F-95FC-D9D40640699E}"/>
              </a:ext>
            </a:extLst>
          </p:cNvPr>
          <p:cNvPicPr/>
          <p:nvPr/>
        </p:nvPicPr>
        <p:blipFill rotWithShape="1">
          <a:blip r:embed="rId5"/>
          <a:srcRect l="7612" t="7950" r="5360" b="9873"/>
          <a:stretch/>
        </p:blipFill>
        <p:spPr>
          <a:xfrm>
            <a:off x="3019129" y="4174070"/>
            <a:ext cx="2752078" cy="208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35EDA7-C0DA-4FCB-8BB5-B71BEC91AE6E}"/>
              </a:ext>
            </a:extLst>
          </p:cNvPr>
          <p:cNvPicPr/>
          <p:nvPr/>
        </p:nvPicPr>
        <p:blipFill rotWithShape="1">
          <a:blip r:embed="rId6"/>
          <a:srcRect b="8704"/>
          <a:stretch/>
        </p:blipFill>
        <p:spPr>
          <a:xfrm>
            <a:off x="3019129" y="1546326"/>
            <a:ext cx="2752078" cy="19974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EC87F2-0730-4684-ADA7-E4EF4CDFC199}"/>
              </a:ext>
            </a:extLst>
          </p:cNvPr>
          <p:cNvPicPr/>
          <p:nvPr/>
        </p:nvPicPr>
        <p:blipFill rotWithShape="1">
          <a:blip r:embed="rId7"/>
          <a:srcRect r="3808" b="9021"/>
          <a:stretch/>
        </p:blipFill>
        <p:spPr>
          <a:xfrm>
            <a:off x="9169120" y="1510032"/>
            <a:ext cx="2648505" cy="19214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0CD23F9-9DCD-4E97-8442-CA0805D4E78C}"/>
              </a:ext>
            </a:extLst>
          </p:cNvPr>
          <p:cNvSpPr/>
          <p:nvPr/>
        </p:nvSpPr>
        <p:spPr>
          <a:xfrm>
            <a:off x="-114300" y="6634165"/>
            <a:ext cx="12382500" cy="24288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421608-4055-1A1C-3B6D-FE3A133A96DA}"/>
              </a:ext>
            </a:extLst>
          </p:cNvPr>
          <p:cNvSpPr txBox="1"/>
          <p:nvPr/>
        </p:nvSpPr>
        <p:spPr>
          <a:xfrm>
            <a:off x="748136" y="399258"/>
            <a:ext cx="10368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Maiandra GD" panose="020E0502030308020204" pitchFamily="34" charset="0"/>
              </a:rPr>
              <a:t>Patient presented with newly diagnosed gastric carcinoid and staging CT showed </a:t>
            </a:r>
            <a:r>
              <a:rPr lang="en-US" sz="2000" dirty="0" err="1">
                <a:latin typeface="Maiandra GD" panose="020E0502030308020204" pitchFamily="34" charset="0"/>
              </a:rPr>
              <a:t>perigastric</a:t>
            </a:r>
            <a:r>
              <a:rPr lang="en-US" sz="2000" dirty="0">
                <a:latin typeface="Maiandra GD" panose="020E0502030308020204" pitchFamily="34" charset="0"/>
              </a:rPr>
              <a:t> lymph nodes ? Metastatic.</a:t>
            </a:r>
            <a:endParaRPr lang="en-US" sz="2000" dirty="0">
              <a:latin typeface="Maiandra GD" panose="020E0502030308020204" pitchFamily="34" charset="0"/>
              <a:ea typeface="+mj-ea"/>
              <a:cs typeface="+mj-cs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3BB1A9E7-CCD9-01F2-2284-449E4EF73E0A}"/>
              </a:ext>
            </a:extLst>
          </p:cNvPr>
          <p:cNvSpPr/>
          <p:nvPr/>
        </p:nvSpPr>
        <p:spPr>
          <a:xfrm>
            <a:off x="4320702" y="1977887"/>
            <a:ext cx="310981" cy="188843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F7FECE3-C9D4-B9F7-574C-DAF82190D00B}"/>
              </a:ext>
            </a:extLst>
          </p:cNvPr>
          <p:cNvSpPr/>
          <p:nvPr/>
        </p:nvSpPr>
        <p:spPr>
          <a:xfrm>
            <a:off x="4364459" y="5028353"/>
            <a:ext cx="310981" cy="188843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57313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BFF63-6239-918C-42D1-48D6553E6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Where FDG PET/CT Is Better Than DOTANOC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AED3D-00DD-7489-ACAE-C3BA05874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472" y="2082800"/>
            <a:ext cx="9280208" cy="4480559"/>
          </a:xfrm>
        </p:spPr>
        <p:txBody>
          <a:bodyPr>
            <a:normAutofit/>
          </a:bodyPr>
          <a:lstStyle/>
          <a:p>
            <a:r>
              <a:rPr lang="en-US" dirty="0">
                <a:latin typeface="Maiandra GD" panose="020E0502030308020204" pitchFamily="34" charset="0"/>
              </a:rPr>
              <a:t>FDG has higher utility when NETs become aggressive or poorly differentiated.</a:t>
            </a:r>
            <a:br>
              <a:rPr lang="en-US" dirty="0">
                <a:latin typeface="Maiandra GD" panose="020E0502030308020204" pitchFamily="34" charset="0"/>
              </a:rPr>
            </a:br>
            <a:r>
              <a:rPr lang="en-US" dirty="0">
                <a:latin typeface="Maiandra GD" panose="020E0502030308020204" pitchFamily="34" charset="0"/>
              </a:rPr>
              <a:t>FDG PET/CT is </a:t>
            </a:r>
            <a:r>
              <a:rPr lang="en-US" b="1" dirty="0">
                <a:latin typeface="Maiandra GD" panose="020E0502030308020204" pitchFamily="34" charset="0"/>
              </a:rPr>
              <a:t>superior</a:t>
            </a:r>
            <a:r>
              <a:rPr lang="en-US" dirty="0">
                <a:latin typeface="Maiandra GD" panose="020E0502030308020204" pitchFamily="34" charset="0"/>
              </a:rPr>
              <a:t> in:</a:t>
            </a:r>
          </a:p>
          <a:p>
            <a:r>
              <a:rPr lang="en-US" b="1" dirty="0">
                <a:latin typeface="Maiandra GD" panose="020E0502030308020204" pitchFamily="34" charset="0"/>
              </a:rPr>
              <a:t>Grade 3 NETs</a:t>
            </a:r>
            <a:endParaRPr lang="en-US" dirty="0">
              <a:latin typeface="Maiandra GD" panose="020E0502030308020204" pitchFamily="34" charset="0"/>
            </a:endParaRPr>
          </a:p>
          <a:p>
            <a:r>
              <a:rPr lang="en-US" b="1" dirty="0">
                <a:latin typeface="Maiandra GD" panose="020E0502030308020204" pitchFamily="34" charset="0"/>
              </a:rPr>
              <a:t>Neuroendocrine carcinomas (NEC)</a:t>
            </a:r>
            <a:endParaRPr lang="en-US" dirty="0">
              <a:latin typeface="Maiandra GD" panose="020E0502030308020204" pitchFamily="34" charset="0"/>
            </a:endParaRPr>
          </a:p>
          <a:p>
            <a:r>
              <a:rPr lang="en-US" b="1" dirty="0">
                <a:latin typeface="Maiandra GD" panose="020E0502030308020204" pitchFamily="34" charset="0"/>
              </a:rPr>
              <a:t>High Ki-67 (&gt; 20%)</a:t>
            </a:r>
            <a:endParaRPr lang="en-US" dirty="0">
              <a:latin typeface="Maiandra GD" panose="020E0502030308020204" pitchFamily="34" charset="0"/>
            </a:endParaRPr>
          </a:p>
          <a:p>
            <a:r>
              <a:rPr lang="en-US" b="1" dirty="0">
                <a:latin typeface="Maiandra GD" panose="020E0502030308020204" pitchFamily="34" charset="0"/>
              </a:rPr>
              <a:t>Poor SSTR expression</a:t>
            </a:r>
            <a:endParaRPr lang="en-US" dirty="0">
              <a:latin typeface="Maiandra GD" panose="020E0502030308020204" pitchFamily="34" charset="0"/>
            </a:endParaRPr>
          </a:p>
          <a:p>
            <a:r>
              <a:rPr lang="en-US" b="1" dirty="0">
                <a:latin typeface="Maiandra GD" panose="020E0502030308020204" pitchFamily="34" charset="0"/>
              </a:rPr>
              <a:t>Tumors with mismatch: FDG-positive, DOTANOC-negative → worse prognosis</a:t>
            </a:r>
            <a:endParaRPr lang="en-US" dirty="0">
              <a:latin typeface="Maiandra GD" panose="020E0502030308020204" pitchFamily="34" charset="0"/>
            </a:endParaRPr>
          </a:p>
          <a:p>
            <a:r>
              <a:rPr lang="en-US" dirty="0">
                <a:latin typeface="Maiandra GD" panose="020E0502030308020204" pitchFamily="34" charset="0"/>
              </a:rPr>
              <a:t>Clinical importance:</a:t>
            </a:r>
            <a:br>
              <a:rPr lang="en-US" dirty="0">
                <a:latin typeface="Maiandra GD" panose="020E0502030308020204" pitchFamily="34" charset="0"/>
              </a:rPr>
            </a:br>
            <a:r>
              <a:rPr lang="en-US" dirty="0">
                <a:latin typeface="Maiandra GD" panose="020E0502030308020204" pitchFamily="34" charset="0"/>
              </a:rPr>
              <a:t>→ FDG helps guide </a:t>
            </a:r>
            <a:r>
              <a:rPr lang="en-US" b="1" dirty="0">
                <a:latin typeface="Maiandra GD" panose="020E0502030308020204" pitchFamily="34" charset="0"/>
              </a:rPr>
              <a:t>intensity of treatment</a:t>
            </a:r>
            <a:r>
              <a:rPr lang="en-US" dirty="0">
                <a:latin typeface="Maiandra GD" panose="020E0502030308020204" pitchFamily="34" charset="0"/>
              </a:rPr>
              <a:t>, chemotherapy consideration, and prognosis.</a:t>
            </a:r>
          </a:p>
          <a:p>
            <a:endParaRPr lang="en-US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028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D260-1D1A-F59A-DAFF-1C0A9AEB2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172720"/>
            <a:ext cx="9404723" cy="416560"/>
          </a:xfrm>
        </p:spPr>
        <p:txBody>
          <a:bodyPr/>
          <a:lstStyle/>
          <a:p>
            <a:pPr algn="ctr"/>
            <a:r>
              <a:rPr lang="en-US" sz="2000" dirty="0">
                <a:latin typeface="Maiandra GD" panose="020E0502030308020204" pitchFamily="34" charset="0"/>
              </a:rPr>
              <a:t>FDG VS DOTANOC NET LUNG (high-grade) For Evaluation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5745BB-FC82-CFC8-AFC9-E902877672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0" y="958850"/>
            <a:ext cx="9792411" cy="5899150"/>
          </a:xfrm>
        </p:spPr>
      </p:pic>
    </p:spTree>
    <p:extLst>
      <p:ext uri="{BB962C8B-B14F-4D97-AF65-F5344CB8AC3E}">
        <p14:creationId xmlns:p14="http://schemas.microsoft.com/office/powerpoint/2010/main" val="1213755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9EB93-E8F2-ACEC-280A-CE954B264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45CEAC-E951-EB9B-1345-51A420FC53CF}"/>
              </a:ext>
            </a:extLst>
          </p:cNvPr>
          <p:cNvSpPr/>
          <p:nvPr/>
        </p:nvSpPr>
        <p:spPr>
          <a:xfrm>
            <a:off x="-114300" y="6634165"/>
            <a:ext cx="12382500" cy="24288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4E8E93F0-F396-A57B-8EDD-AD20B83D3C16}"/>
              </a:ext>
            </a:extLst>
          </p:cNvPr>
          <p:cNvGraphicFramePr>
            <a:graphicFrameLocks noGrp="1"/>
          </p:cNvGraphicFramePr>
          <p:nvPr/>
        </p:nvGraphicFramePr>
        <p:xfrm>
          <a:off x="1450433" y="2100717"/>
          <a:ext cx="9674447" cy="13067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55210">
                  <a:extLst>
                    <a:ext uri="{9D8B030D-6E8A-4147-A177-3AD203B41FA5}">
                      <a16:colId xmlns:a16="http://schemas.microsoft.com/office/drawing/2014/main" val="2284397920"/>
                    </a:ext>
                  </a:extLst>
                </a:gridCol>
                <a:gridCol w="1850632">
                  <a:extLst>
                    <a:ext uri="{9D8B030D-6E8A-4147-A177-3AD203B41FA5}">
                      <a16:colId xmlns:a16="http://schemas.microsoft.com/office/drawing/2014/main" val="4157145779"/>
                    </a:ext>
                  </a:extLst>
                </a:gridCol>
                <a:gridCol w="1584156">
                  <a:extLst>
                    <a:ext uri="{9D8B030D-6E8A-4147-A177-3AD203B41FA5}">
                      <a16:colId xmlns:a16="http://schemas.microsoft.com/office/drawing/2014/main" val="4168036518"/>
                    </a:ext>
                  </a:extLst>
                </a:gridCol>
                <a:gridCol w="1615677">
                  <a:extLst>
                    <a:ext uri="{9D8B030D-6E8A-4147-A177-3AD203B41FA5}">
                      <a16:colId xmlns:a16="http://schemas.microsoft.com/office/drawing/2014/main" val="2936473070"/>
                    </a:ext>
                  </a:extLst>
                </a:gridCol>
                <a:gridCol w="2668772">
                  <a:extLst>
                    <a:ext uri="{9D8B030D-6E8A-4147-A177-3AD203B41FA5}">
                      <a16:colId xmlns:a16="http://schemas.microsoft.com/office/drawing/2014/main" val="174845237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Functional imaging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151933"/>
                  </a:ext>
                </a:extLst>
              </a:tr>
              <a:tr h="93594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1908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77CB3EC-B3BD-2E18-F902-5D09EB0EC0A7}"/>
              </a:ext>
            </a:extLst>
          </p:cNvPr>
          <p:cNvGraphicFramePr>
            <a:graphicFrameLocks noGrp="1"/>
          </p:cNvGraphicFramePr>
          <p:nvPr/>
        </p:nvGraphicFramePr>
        <p:xfrm>
          <a:off x="1450433" y="298324"/>
          <a:ext cx="9674447" cy="192597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55210">
                  <a:extLst>
                    <a:ext uri="{9D8B030D-6E8A-4147-A177-3AD203B41FA5}">
                      <a16:colId xmlns:a16="http://schemas.microsoft.com/office/drawing/2014/main" val="4294107213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1290178999"/>
                    </a:ext>
                  </a:extLst>
                </a:gridCol>
                <a:gridCol w="2158881">
                  <a:extLst>
                    <a:ext uri="{9D8B030D-6E8A-4147-A177-3AD203B41FA5}">
                      <a16:colId xmlns:a16="http://schemas.microsoft.com/office/drawing/2014/main" val="3085474887"/>
                    </a:ext>
                  </a:extLst>
                </a:gridCol>
                <a:gridCol w="1615677">
                  <a:extLst>
                    <a:ext uri="{9D8B030D-6E8A-4147-A177-3AD203B41FA5}">
                      <a16:colId xmlns:a16="http://schemas.microsoft.com/office/drawing/2014/main" val="2155819677"/>
                    </a:ext>
                  </a:extLst>
                </a:gridCol>
                <a:gridCol w="2668772">
                  <a:extLst>
                    <a:ext uri="{9D8B030D-6E8A-4147-A177-3AD203B41FA5}">
                      <a16:colId xmlns:a16="http://schemas.microsoft.com/office/drawing/2014/main" val="3588685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Well Differentiated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Poorly differentiated </a:t>
                      </a:r>
                    </a:p>
                  </a:txBody>
                  <a:tcPr>
                    <a:solidFill>
                      <a:srgbClr val="8A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9879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Grade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Low (G1)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Intermediate (G2)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 (G3)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271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Ki-67%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3-20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&gt;20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291626"/>
                  </a:ext>
                </a:extLst>
              </a:tr>
              <a:tr h="5442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Prognosis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dirty="0"/>
                        <a:t>                                                 More Aggressive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5173037"/>
                  </a:ext>
                </a:extLst>
              </a:tr>
            </a:tbl>
          </a:graphicData>
        </a:graphic>
      </p:graphicFrame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AE6290A-D873-3507-56E3-9342A2110F12}"/>
              </a:ext>
            </a:extLst>
          </p:cNvPr>
          <p:cNvSpPr/>
          <p:nvPr/>
        </p:nvSpPr>
        <p:spPr>
          <a:xfrm rot="5400000">
            <a:off x="6618899" y="-1086255"/>
            <a:ext cx="1278098" cy="7682712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82000">
                <a:srgbClr val="70AD47"/>
              </a:gs>
              <a:gs pos="31000">
                <a:schemeClr val="bg1"/>
              </a:gs>
            </a:gsLst>
            <a:lin ang="3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823DB47-0A39-4EF4-6CB6-FFE5CD762436}"/>
              </a:ext>
            </a:extLst>
          </p:cNvPr>
          <p:cNvSpPr/>
          <p:nvPr/>
        </p:nvSpPr>
        <p:spPr>
          <a:xfrm rot="16200000">
            <a:off x="6626913" y="-1129721"/>
            <a:ext cx="1278098" cy="7756133"/>
          </a:xfrm>
          <a:prstGeom prst="triangle">
            <a:avLst>
              <a:gd name="adj" fmla="val 100000"/>
            </a:avLst>
          </a:prstGeom>
          <a:gradFill>
            <a:gsLst>
              <a:gs pos="87000">
                <a:srgbClr val="8A0000"/>
              </a:gs>
              <a:gs pos="31000">
                <a:schemeClr val="bg1"/>
              </a:gs>
            </a:gsLst>
            <a:lin ang="30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36C9ECC-4922-DB69-73CB-E3F71ACDFDB5}"/>
              </a:ext>
            </a:extLst>
          </p:cNvPr>
          <p:cNvSpPr/>
          <p:nvPr/>
        </p:nvSpPr>
        <p:spPr>
          <a:xfrm>
            <a:off x="4890238" y="1592523"/>
            <a:ext cx="4045766" cy="21166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9603C3-376E-30FC-381D-FDC384E227B4}"/>
              </a:ext>
            </a:extLst>
          </p:cNvPr>
          <p:cNvSpPr txBox="1"/>
          <p:nvPr/>
        </p:nvSpPr>
        <p:spPr>
          <a:xfrm>
            <a:off x="3172479" y="2437347"/>
            <a:ext cx="2860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chemeClr val="bg1"/>
                </a:solidFill>
              </a:rPr>
              <a:t>68</a:t>
            </a:r>
            <a:r>
              <a:rPr lang="en-US" sz="2000" b="1" dirty="0">
                <a:solidFill>
                  <a:schemeClr val="bg1"/>
                </a:solidFill>
              </a:rPr>
              <a:t>Ga-DOTATATE PET +</a:t>
            </a:r>
            <a:r>
              <a:rPr lang="en-US" sz="2000" b="1" dirty="0" err="1">
                <a:solidFill>
                  <a:schemeClr val="bg1"/>
                </a:solidFill>
              </a:rPr>
              <a:t>ve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High SST receptors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18A35-BFA7-3813-E63C-AE8BC140578F}"/>
              </a:ext>
            </a:extLst>
          </p:cNvPr>
          <p:cNvSpPr txBox="1"/>
          <p:nvPr/>
        </p:nvSpPr>
        <p:spPr>
          <a:xfrm>
            <a:off x="8579680" y="2087960"/>
            <a:ext cx="2619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30000" dirty="0">
                <a:solidFill>
                  <a:schemeClr val="bg1"/>
                </a:solidFill>
              </a:rPr>
              <a:t>18</a:t>
            </a:r>
            <a:r>
              <a:rPr lang="en-US" sz="2000" b="1" dirty="0">
                <a:solidFill>
                  <a:schemeClr val="bg1"/>
                </a:solidFill>
              </a:rPr>
              <a:t>F-FDG-PET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+</a:t>
            </a:r>
            <a:r>
              <a:rPr lang="en-US" sz="2000" b="1" dirty="0" err="1">
                <a:solidFill>
                  <a:schemeClr val="bg1"/>
                </a:solidFill>
              </a:rPr>
              <a:t>ve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High glycolytic activity</a:t>
            </a:r>
          </a:p>
        </p:txBody>
      </p:sp>
      <p:pic>
        <p:nvPicPr>
          <p:cNvPr id="2" name="Picture 2" descr="Fig. 4">
            <a:extLst>
              <a:ext uri="{FF2B5EF4-FFF2-40B4-BE49-F238E27FC236}">
                <a16:creationId xmlns:a16="http://schemas.microsoft.com/office/drawing/2014/main" id="{18D82F3F-300A-8E07-D6CC-53452AEA1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72"/>
          <a:stretch/>
        </p:blipFill>
        <p:spPr bwMode="auto">
          <a:xfrm>
            <a:off x="601761" y="3429000"/>
            <a:ext cx="3252782" cy="299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ig. 5">
            <a:extLst>
              <a:ext uri="{FF2B5EF4-FFF2-40B4-BE49-F238E27FC236}">
                <a16:creationId xmlns:a16="http://schemas.microsoft.com/office/drawing/2014/main" id="{8429D51D-A751-3676-020B-5D597D7088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8"/>
          <a:stretch/>
        </p:blipFill>
        <p:spPr bwMode="auto">
          <a:xfrm>
            <a:off x="4628488" y="3429000"/>
            <a:ext cx="3197480" cy="299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ig. 6">
            <a:extLst>
              <a:ext uri="{FF2B5EF4-FFF2-40B4-BE49-F238E27FC236}">
                <a16:creationId xmlns:a16="http://schemas.microsoft.com/office/drawing/2014/main" id="{6E48FFBB-49D7-7A53-AB0C-6728518C5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6"/>
          <a:stretch/>
        </p:blipFill>
        <p:spPr bwMode="auto">
          <a:xfrm>
            <a:off x="8579680" y="3428998"/>
            <a:ext cx="2969427" cy="299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F240CD-4324-6274-232E-4EA1D2EABD14}"/>
              </a:ext>
            </a:extLst>
          </p:cNvPr>
          <p:cNvSpPr txBox="1"/>
          <p:nvPr/>
        </p:nvSpPr>
        <p:spPr>
          <a:xfrm>
            <a:off x="194812" y="6639086"/>
            <a:ext cx="119971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chemeClr val="bg1"/>
                </a:solidFill>
                <a:effectLst/>
                <a:latin typeface="Merriweather Sans" panose="020F0502020204030204" pitchFamily="2" charset="0"/>
              </a:rPr>
              <a:t>Zidan, L. et al </a:t>
            </a:r>
            <a:r>
              <a:rPr lang="en-US" sz="1200" b="0" i="0" dirty="0" err="1">
                <a:solidFill>
                  <a:schemeClr val="bg1"/>
                </a:solidFill>
                <a:effectLst/>
                <a:latin typeface="Merriweather Sans" panose="020F0502020204030204" pitchFamily="2" charset="0"/>
              </a:rPr>
              <a:t>Theranostic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erriweather Sans" panose="020F0502020204030204" pitchFamily="2" charset="0"/>
              </a:rPr>
              <a:t> implications of molecular imaging phenotype based on </a:t>
            </a:r>
            <a:r>
              <a:rPr lang="en-US" sz="1200" b="0" i="0" baseline="30000" dirty="0">
                <a:solidFill>
                  <a:schemeClr val="bg1"/>
                </a:solidFill>
                <a:effectLst/>
                <a:latin typeface="Merriweather Sans" panose="020F0502020204030204" pitchFamily="2" charset="0"/>
              </a:rPr>
              <a:t>68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erriweather Sans" panose="020F0502020204030204" pitchFamily="2" charset="0"/>
              </a:rPr>
              <a:t>Ga-DOTATATE PET/CT and </a:t>
            </a:r>
            <a:r>
              <a:rPr lang="en-US" sz="1200" b="0" i="0" baseline="30000" dirty="0">
                <a:solidFill>
                  <a:schemeClr val="bg1"/>
                </a:solidFill>
                <a:effectLst/>
                <a:latin typeface="Merriweather Sans" panose="020F0502020204030204" pitchFamily="2" charset="0"/>
              </a:rPr>
              <a:t>18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erriweather Sans" panose="020F0502020204030204" pitchFamily="2" charset="0"/>
              </a:rPr>
              <a:t>F-FDG PET/CT. </a:t>
            </a:r>
            <a:r>
              <a:rPr lang="en-US" sz="1200" b="0" i="1" dirty="0" err="1">
                <a:solidFill>
                  <a:schemeClr val="bg1"/>
                </a:solidFill>
                <a:effectLst/>
                <a:latin typeface="Merriweather Sans" panose="020F0502020204030204" pitchFamily="2" charset="0"/>
              </a:rPr>
              <a:t>Eur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Merriweather Sans" panose="020F0502020204030204" pitchFamily="2" charset="0"/>
              </a:rPr>
              <a:t> J </a:t>
            </a:r>
            <a:r>
              <a:rPr lang="en-US" sz="1200" b="0" i="1" dirty="0" err="1">
                <a:solidFill>
                  <a:schemeClr val="bg1"/>
                </a:solidFill>
                <a:effectLst/>
                <a:latin typeface="Merriweather Sans" panose="020F0502020204030204" pitchFamily="2" charset="0"/>
              </a:rPr>
              <a:t>Nucl</a:t>
            </a:r>
            <a:r>
              <a:rPr lang="en-US" sz="1200" b="0" i="1" dirty="0">
                <a:solidFill>
                  <a:schemeClr val="bg1"/>
                </a:solidFill>
                <a:effectLst/>
                <a:latin typeface="Merriweather Sans" panose="020F0502020204030204" pitchFamily="2" charset="0"/>
              </a:rPr>
              <a:t> Med Mol Imaging</a:t>
            </a:r>
            <a:r>
              <a:rPr lang="en-US" sz="1200" b="0" i="0" dirty="0">
                <a:solidFill>
                  <a:schemeClr val="bg1"/>
                </a:solidFill>
                <a:effectLst/>
                <a:latin typeface="Merriweather Sans" panose="020F0502020204030204" pitchFamily="2" charset="0"/>
              </a:rPr>
              <a:t> (2021).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39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" grpId="0"/>
      <p:bldP spid="10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2B077-DDFB-3A23-946C-EAD0D2B24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atin typeface="Maiandra GD" panose="020E0502030308020204" pitchFamily="34" charset="0"/>
                <a:cs typeface="Times New Roman" panose="02020603050405020304" pitchFamily="18" charset="0"/>
              </a:rPr>
              <a:t>Disclosure</a:t>
            </a:r>
            <a:endParaRPr lang="en-US" b="1" dirty="0">
              <a:latin typeface="Maiandra GD" panose="020E0502030308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8540D-EAD5-E880-C061-7CF35BCA5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>
                <a:latin typeface="Maiandra GD" panose="020E0502030308020204" pitchFamily="34" charset="0"/>
                <a:cs typeface="Times New Roman" panose="02020603050405020304" pitchFamily="18" charset="0"/>
              </a:rPr>
              <a:t>No financial disclosure or conflicts of interest with the presented material in this presentation.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668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E2C10-78CE-3DAA-EE8A-45F67281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271" y="290158"/>
            <a:ext cx="9404723" cy="837602"/>
          </a:xfrm>
        </p:spPr>
        <p:txBody>
          <a:bodyPr/>
          <a:lstStyle/>
          <a:p>
            <a:r>
              <a:rPr lang="en-US" dirty="0">
                <a:latin typeface="Maiandra GD" panose="020E0502030308020204" pitchFamily="34" charset="0"/>
              </a:rPr>
              <a:t>Comparative Strengths in GI Cancers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A9E688BB-C0B5-CA4A-456C-5BC54DB80E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021302"/>
              </p:ext>
            </p:extLst>
          </p:nvPr>
        </p:nvGraphicFramePr>
        <p:xfrm>
          <a:off x="910270" y="1391920"/>
          <a:ext cx="9645969" cy="4968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5323">
                  <a:extLst>
                    <a:ext uri="{9D8B030D-6E8A-4147-A177-3AD203B41FA5}">
                      <a16:colId xmlns:a16="http://schemas.microsoft.com/office/drawing/2014/main" val="1029032552"/>
                    </a:ext>
                  </a:extLst>
                </a:gridCol>
                <a:gridCol w="3215323">
                  <a:extLst>
                    <a:ext uri="{9D8B030D-6E8A-4147-A177-3AD203B41FA5}">
                      <a16:colId xmlns:a16="http://schemas.microsoft.com/office/drawing/2014/main" val="2187400843"/>
                    </a:ext>
                  </a:extLst>
                </a:gridCol>
                <a:gridCol w="3215323">
                  <a:extLst>
                    <a:ext uri="{9D8B030D-6E8A-4147-A177-3AD203B41FA5}">
                      <a16:colId xmlns:a16="http://schemas.microsoft.com/office/drawing/2014/main" val="1388088306"/>
                    </a:ext>
                  </a:extLst>
                </a:gridCol>
              </a:tblGrid>
              <a:tr h="7097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latin typeface="Maiandra GD" panose="020E0502030308020204" pitchFamily="34" charset="0"/>
                        </a:rPr>
                        <a:t>Tumor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Maiandra GD" panose="020E0502030308020204" pitchFamily="34" charset="0"/>
                        </a:rPr>
                        <a:t>Best Tracer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latin typeface="Maiandra GD" panose="020E0502030308020204" pitchFamily="34" charset="0"/>
                        </a:rPr>
                        <a:t>Reason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5022571"/>
                  </a:ext>
                </a:extLst>
              </a:tr>
              <a:tr h="7097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Maiandra GD" panose="020E0502030308020204" pitchFamily="34" charset="0"/>
                        </a:rPr>
                        <a:t>NET Grade 1–2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b="0" dirty="0">
                          <a:latin typeface="Maiandra GD" panose="020E0502030308020204" pitchFamily="34" charset="0"/>
                        </a:rPr>
                        <a:t>DOTANOC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latin typeface="Maiandra GD" panose="020E0502030308020204" pitchFamily="34" charset="0"/>
                        </a:rPr>
                        <a:t>SSTR expression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2738754"/>
                  </a:ext>
                </a:extLst>
              </a:tr>
              <a:tr h="7097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>
                          <a:latin typeface="Maiandra GD" panose="020E0502030308020204" pitchFamily="34" charset="0"/>
                        </a:rPr>
                        <a:t>NET Grade 3 / NEC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latin typeface="Maiandra GD" panose="020E0502030308020204" pitchFamily="34" charset="0"/>
                        </a:rPr>
                        <a:t>FDG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latin typeface="Maiandra GD" panose="020E0502030308020204" pitchFamily="34" charset="0"/>
                        </a:rPr>
                        <a:t>High Metabolic </a:t>
                      </a:r>
                      <a:r>
                        <a:rPr lang="en-US" dirty="0" err="1">
                          <a:latin typeface="Maiandra GD" panose="020E0502030308020204" pitchFamily="34" charset="0"/>
                        </a:rPr>
                        <a:t>actitvity</a:t>
                      </a:r>
                      <a:endParaRPr lang="en-US" dirty="0">
                        <a:latin typeface="Maiandra GD" panose="020E0502030308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2585347"/>
                  </a:ext>
                </a:extLst>
              </a:tr>
              <a:tr h="709749">
                <a:tc>
                  <a:txBody>
                    <a:bodyPr/>
                    <a:lstStyle/>
                    <a:p>
                      <a:r>
                        <a:rPr lang="en-US" dirty="0">
                          <a:latin typeface="Maiandra GD" panose="020E0502030308020204" pitchFamily="34" charset="0"/>
                        </a:rPr>
                        <a:t>Pancreatic Adeno 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aiandra GD" panose="020E0502030308020204" pitchFamily="34" charset="0"/>
                        </a:rPr>
                        <a:t>FAPI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aiandra GD" panose="020E0502030308020204" pitchFamily="34" charset="0"/>
                        </a:rPr>
                        <a:t>Desmoplastic Stroma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360450"/>
                  </a:ext>
                </a:extLst>
              </a:tr>
              <a:tr h="709749">
                <a:tc>
                  <a:txBody>
                    <a:bodyPr/>
                    <a:lstStyle/>
                    <a:p>
                      <a:r>
                        <a:rPr lang="en-US" dirty="0">
                          <a:latin typeface="Maiandra GD" panose="020E0502030308020204" pitchFamily="34" charset="0"/>
                        </a:rPr>
                        <a:t>Gastric Adeno 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aiandra GD" panose="020E0502030308020204" pitchFamily="34" charset="0"/>
                        </a:rPr>
                        <a:t>FAPI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aiandra GD" panose="020E0502030308020204" pitchFamily="34" charset="0"/>
                        </a:rPr>
                        <a:t>High FAP expression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616609"/>
                  </a:ext>
                </a:extLst>
              </a:tr>
              <a:tr h="709749">
                <a:tc>
                  <a:txBody>
                    <a:bodyPr/>
                    <a:lstStyle/>
                    <a:p>
                      <a:r>
                        <a:rPr lang="en-US" dirty="0">
                          <a:latin typeface="Maiandra GD" panose="020E0502030308020204" pitchFamily="34" charset="0"/>
                        </a:rPr>
                        <a:t>Colorectal 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aiandra GD" panose="020E0502030308020204" pitchFamily="34" charset="0"/>
                        </a:rPr>
                        <a:t>FDG &amp; FAPI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aiandra GD" panose="020E0502030308020204" pitchFamily="34" charset="0"/>
                        </a:rPr>
                        <a:t>FDG for Mets; FAPI for peritoneal disease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525771"/>
                  </a:ext>
                </a:extLst>
              </a:tr>
              <a:tr h="70974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Maiandra GD" panose="020E0502030308020204" pitchFamily="34" charset="0"/>
                        </a:rPr>
                        <a:t>Cholangio</a:t>
                      </a:r>
                      <a:r>
                        <a:rPr lang="en-US" dirty="0">
                          <a:latin typeface="Maiandra GD" panose="020E0502030308020204" pitchFamily="34" charset="0"/>
                        </a:rPr>
                        <a:t> 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aiandra GD" panose="020E0502030308020204" pitchFamily="34" charset="0"/>
                        </a:rPr>
                        <a:t>FAPI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Maiandra GD" panose="020E0502030308020204" pitchFamily="34" charset="0"/>
                        </a:rPr>
                        <a:t>Stroma-rich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612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756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071154"/>
          </a:xfrm>
        </p:spPr>
        <p:txBody>
          <a:bodyPr/>
          <a:lstStyle/>
          <a:p>
            <a:pPr algn="ctr"/>
            <a:r>
              <a:rPr lang="en-US" dirty="0">
                <a:latin typeface="Maiandra GD" panose="020E0502030308020204" pitchFamily="34" charset="0"/>
              </a:rPr>
              <a:t>Hybrid Imaging Strategy: Complementary Use</a:t>
            </a:r>
            <a:endParaRPr lang="en-US" b="1" dirty="0">
              <a:latin typeface="Maiandra GD" panose="020E0502030308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E743941-9AA5-54F3-14A7-9354E09D52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46113" y="1587044"/>
            <a:ext cx="10557915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FAPI + FDG</a:t>
            </a:r>
            <a:b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</a:b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→ Comprehensive staging for GI adenocarcinomas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DOTANOC + FDG</a:t>
            </a:r>
            <a:b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</a:b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→ NET “dual-tracer” approach for grading, prognosis, and therapy selection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Dual-tracer imaging improves:</a:t>
            </a:r>
            <a:b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</a:b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✓ Tumor characterization</a:t>
            </a:r>
            <a:b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</a:b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✓ Decision for PRRT</a:t>
            </a:r>
            <a:b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</a:b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✓ Surgical planning</a:t>
            </a:r>
            <a:b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</a:b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✓ Therapy response tracking</a:t>
            </a:r>
          </a:p>
        </p:txBody>
      </p:sp>
    </p:spTree>
    <p:extLst>
      <p:ext uri="{BB962C8B-B14F-4D97-AF65-F5344CB8AC3E}">
        <p14:creationId xmlns:p14="http://schemas.microsoft.com/office/powerpoint/2010/main" val="1661837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EDEE-3542-59C0-AC73-BC922C57D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aiandra GD" panose="020E0502030308020204" pitchFamily="34" charset="0"/>
              </a:rPr>
              <a:t>Key Takeaways</a:t>
            </a:r>
            <a:br>
              <a:rPr lang="en-US" b="1" dirty="0">
                <a:latin typeface="Maiandra GD" panose="020E0502030308020204" pitchFamily="34" charset="0"/>
              </a:rPr>
            </a:br>
            <a:endParaRPr lang="en-US" dirty="0">
              <a:latin typeface="Maiandra GD" panose="020E0502030308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70AEC-FCB5-168F-D6E4-7F017183D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73200"/>
            <a:ext cx="8946541" cy="4775199"/>
          </a:xfrm>
        </p:spPr>
        <p:txBody>
          <a:bodyPr>
            <a:normAutofit lnSpcReduction="10000"/>
          </a:bodyPr>
          <a:lstStyle/>
          <a:p>
            <a:r>
              <a:rPr lang="en-US" sz="2500" b="1" dirty="0">
                <a:latin typeface="Maiandra GD" panose="020E0502030308020204" pitchFamily="34" charset="0"/>
              </a:rPr>
              <a:t>68Ga-FAPI</a:t>
            </a:r>
            <a:r>
              <a:rPr lang="en-US" sz="2500" dirty="0">
                <a:latin typeface="Maiandra GD" panose="020E0502030308020204" pitchFamily="34" charset="0"/>
              </a:rPr>
              <a:t> excels in desmoplastic GI tumors and peritoneal metastases</a:t>
            </a:r>
          </a:p>
          <a:p>
            <a:r>
              <a:rPr lang="en-US" sz="2500" b="1" dirty="0">
                <a:latin typeface="Maiandra GD" panose="020E0502030308020204" pitchFamily="34" charset="0"/>
              </a:rPr>
              <a:t>68Ga-DOTANOC</a:t>
            </a:r>
            <a:r>
              <a:rPr lang="en-US" sz="2500" dirty="0">
                <a:latin typeface="Maiandra GD" panose="020E0502030308020204" pitchFamily="34" charset="0"/>
              </a:rPr>
              <a:t> is gold standard for </a:t>
            </a:r>
            <a:r>
              <a:rPr lang="en-US" sz="2500" b="1" dirty="0">
                <a:latin typeface="Maiandra GD" panose="020E0502030308020204" pitchFamily="34" charset="0"/>
              </a:rPr>
              <a:t>well-differentiated NETs</a:t>
            </a:r>
            <a:endParaRPr lang="en-US" sz="2500" dirty="0">
              <a:latin typeface="Maiandra GD" panose="020E0502030308020204" pitchFamily="34" charset="0"/>
            </a:endParaRPr>
          </a:p>
          <a:p>
            <a:r>
              <a:rPr lang="en-US" sz="2500" b="1" dirty="0">
                <a:latin typeface="Maiandra GD" panose="020E0502030308020204" pitchFamily="34" charset="0"/>
              </a:rPr>
              <a:t>FDG PET/CT</a:t>
            </a:r>
            <a:r>
              <a:rPr lang="en-US" sz="2500" dirty="0">
                <a:latin typeface="Maiandra GD" panose="020E0502030308020204" pitchFamily="34" charset="0"/>
              </a:rPr>
              <a:t> is superior in </a:t>
            </a:r>
            <a:r>
              <a:rPr lang="en-US" sz="2500" b="1" dirty="0">
                <a:latin typeface="Maiandra GD" panose="020E0502030308020204" pitchFamily="34" charset="0"/>
              </a:rPr>
              <a:t>high-grade, aggressive, poorly differentiated tumors</a:t>
            </a:r>
            <a:endParaRPr lang="en-US" sz="2500" dirty="0">
              <a:latin typeface="Maiandra GD" panose="020E0502030308020204" pitchFamily="34" charset="0"/>
            </a:endParaRPr>
          </a:p>
          <a:p>
            <a:r>
              <a:rPr lang="en-US" sz="2500" dirty="0">
                <a:latin typeface="Maiandra GD" panose="020E0502030308020204" pitchFamily="34" charset="0"/>
              </a:rPr>
              <a:t>Correct tracer selection improves:</a:t>
            </a:r>
            <a:br>
              <a:rPr lang="en-US" sz="2500" dirty="0">
                <a:latin typeface="Maiandra GD" panose="020E0502030308020204" pitchFamily="34" charset="0"/>
              </a:rPr>
            </a:br>
            <a:r>
              <a:rPr lang="en-US" sz="2500" dirty="0">
                <a:latin typeface="Maiandra GD" panose="020E0502030308020204" pitchFamily="34" charset="0"/>
              </a:rPr>
              <a:t>✓ Staging</a:t>
            </a:r>
            <a:br>
              <a:rPr lang="en-US" sz="2500" dirty="0">
                <a:latin typeface="Maiandra GD" panose="020E0502030308020204" pitchFamily="34" charset="0"/>
              </a:rPr>
            </a:br>
            <a:r>
              <a:rPr lang="en-US" sz="2500" dirty="0">
                <a:latin typeface="Maiandra GD" panose="020E0502030308020204" pitchFamily="34" charset="0"/>
              </a:rPr>
              <a:t>✓ Prognosis</a:t>
            </a:r>
            <a:br>
              <a:rPr lang="en-US" sz="2500" dirty="0">
                <a:latin typeface="Maiandra GD" panose="020E0502030308020204" pitchFamily="34" charset="0"/>
              </a:rPr>
            </a:br>
            <a:r>
              <a:rPr lang="en-US" sz="2500" dirty="0">
                <a:latin typeface="Maiandra GD" panose="020E0502030308020204" pitchFamily="34" charset="0"/>
              </a:rPr>
              <a:t>✓ Treatment pathways</a:t>
            </a:r>
            <a:br>
              <a:rPr lang="en-US" sz="2500" dirty="0">
                <a:latin typeface="Maiandra GD" panose="020E0502030308020204" pitchFamily="34" charset="0"/>
              </a:rPr>
            </a:br>
            <a:r>
              <a:rPr lang="en-US" sz="2500" dirty="0">
                <a:latin typeface="Maiandra GD" panose="020E0502030308020204" pitchFamily="34" charset="0"/>
              </a:rPr>
              <a:t>✓ Precision oncology outcomes</a:t>
            </a:r>
          </a:p>
          <a:p>
            <a:r>
              <a:rPr lang="en-US" sz="2500" dirty="0">
                <a:latin typeface="Maiandra GD" panose="020E0502030308020204" pitchFamily="34" charset="0"/>
              </a:rPr>
              <a:t>Molecular imaging is central to </a:t>
            </a:r>
            <a:r>
              <a:rPr lang="en-US" sz="2500" b="1" dirty="0">
                <a:latin typeface="Maiandra GD" panose="020E0502030308020204" pitchFamily="34" charset="0"/>
              </a:rPr>
              <a:t>personalized GI cancer care</a:t>
            </a:r>
            <a:endParaRPr lang="en-US" sz="2500" dirty="0">
              <a:latin typeface="Maiandra GD" panose="020E0502030308020204" pitchFamily="34" charset="0"/>
            </a:endParaRPr>
          </a:p>
          <a:p>
            <a:endParaRPr lang="en-US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315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CE4F8-DF1F-CB0F-474F-18C3A4344ED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51103" y="2395655"/>
            <a:ext cx="7899362" cy="1150434"/>
          </a:xfrm>
        </p:spPr>
        <p:txBody>
          <a:bodyPr/>
          <a:lstStyle/>
          <a:p>
            <a:pPr algn="ctr"/>
            <a:r>
              <a:rPr lang="en-US" sz="7200" dirty="0">
                <a:latin typeface="Maiandra GD" panose="020E0502030308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02310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FDA8-D32E-DFC3-2FDC-DCFE751B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aiandra GD" panose="020E0502030308020204" pitchFamily="34" charset="0"/>
              </a:rPr>
              <a:t>Overview of Molecular Imaging in GI Tumors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D68BB83-0FB7-242A-BF77-2DE67DE1DD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44512" y="2324022"/>
            <a:ext cx="10878299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GI tumors are </a:t>
            </a:r>
            <a:r>
              <a:rPr kumimoji="0" lang="en-US" altLang="en-US" sz="3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molecularly heterogeneous</a:t>
            </a:r>
            <a:endParaRPr kumimoji="0" lang="en-US" altLang="en-US" sz="3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Different tracers highlight </a:t>
            </a:r>
            <a:r>
              <a:rPr kumimoji="0" lang="en-US" altLang="en-US" sz="3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different biological pathways</a:t>
            </a:r>
            <a:endParaRPr kumimoji="0" lang="en-US" altLang="en-US" sz="3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Key tracers: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68Ga-FAPI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 → cancer-associated fibroblasts (CAF)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68Ga-DOTANOC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 → somatostatin receptor expression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18F-FDG</a:t>
            </a: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 → glucose metabolism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Goal: </a:t>
            </a:r>
            <a:r>
              <a:rPr kumimoji="0" lang="en-US" altLang="en-US" sz="3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select the right tracer for the right tumor subtype</a:t>
            </a:r>
            <a:endParaRPr kumimoji="0" lang="en-US" altLang="en-US" sz="3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257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A9BD4-8B41-0C49-153A-B48D1A88B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aiandra GD" panose="020E0502030308020204" pitchFamily="34" charset="0"/>
              </a:rPr>
              <a:t>68Ga-FAPI: Mechanism &amp; Advantages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95AE1CC-28F9-D541-AE30-BE945A8084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90513" y="2018404"/>
            <a:ext cx="7796847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Targets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Fibroblast Activation Protein (FAP)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 → overexpressed in tumor stroma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Strengths: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✓ Very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high tumor-to-background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 ratio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✓ Minimal physiological uptake in abdomen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✓ Useful in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desmoplastic tumors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✓ Short waiting time (10–20 min)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Helpful for staging and detecting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subtle peritoneal, mesenteric, and liver lesions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7E2D5F87-5A38-2D3B-28E5-88606F855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772" y="1853248"/>
            <a:ext cx="4374962" cy="45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900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9F0AF-072D-6048-5FEA-E46335A7D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aiandra GD" panose="020E0502030308020204" pitchFamily="34" charset="0"/>
              </a:rPr>
              <a:t>68Ga-FAPI in GI Tumors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CFAA8-9D90-B9EA-F034-9C2C5CE62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32" y="1493819"/>
            <a:ext cx="8946541" cy="4195481"/>
          </a:xfrm>
        </p:spPr>
        <p:txBody>
          <a:bodyPr>
            <a:noAutofit/>
          </a:bodyPr>
          <a:lstStyle/>
          <a:p>
            <a:r>
              <a:rPr lang="en-US" sz="2600" dirty="0">
                <a:latin typeface="Maiandra GD" panose="020E0502030308020204" pitchFamily="34" charset="0"/>
              </a:rPr>
              <a:t>High utility in:</a:t>
            </a:r>
          </a:p>
          <a:p>
            <a:r>
              <a:rPr lang="en-US" sz="2600" b="1" dirty="0">
                <a:latin typeface="Maiandra GD" panose="020E0502030308020204" pitchFamily="34" charset="0"/>
              </a:rPr>
              <a:t>Gastric adenocarcinoma</a:t>
            </a:r>
            <a:r>
              <a:rPr lang="en-US" sz="2600" dirty="0">
                <a:latin typeface="Maiandra GD" panose="020E0502030308020204" pitchFamily="34" charset="0"/>
              </a:rPr>
              <a:t> → especially scirrhous/desmoplastic</a:t>
            </a:r>
          </a:p>
          <a:p>
            <a:r>
              <a:rPr lang="en-US" sz="2600" b="1" dirty="0">
                <a:latin typeface="Maiandra GD" panose="020E0502030308020204" pitchFamily="34" charset="0"/>
              </a:rPr>
              <a:t>Pancreatic ductal adenocarcinoma (PDAC)</a:t>
            </a:r>
            <a:r>
              <a:rPr lang="en-US" sz="2600" dirty="0">
                <a:latin typeface="Maiandra GD" panose="020E0502030308020204" pitchFamily="34" charset="0"/>
              </a:rPr>
              <a:t> → stroma-rich</a:t>
            </a:r>
          </a:p>
          <a:p>
            <a:r>
              <a:rPr lang="en-US" sz="2600" b="1" dirty="0">
                <a:latin typeface="Maiandra GD" panose="020E0502030308020204" pitchFamily="34" charset="0"/>
              </a:rPr>
              <a:t>Colorectal cancer</a:t>
            </a:r>
            <a:r>
              <a:rPr lang="en-US" sz="2600" dirty="0">
                <a:latin typeface="Maiandra GD" panose="020E0502030308020204" pitchFamily="34" charset="0"/>
              </a:rPr>
              <a:t> → superior for peritoneal carcinomatosis</a:t>
            </a:r>
          </a:p>
          <a:p>
            <a:r>
              <a:rPr lang="en-US" sz="2600" b="1" dirty="0">
                <a:latin typeface="Maiandra GD" panose="020E0502030308020204" pitchFamily="34" charset="0"/>
              </a:rPr>
              <a:t>Cholangiocarcinoma</a:t>
            </a:r>
            <a:endParaRPr lang="en-US" sz="2600" dirty="0">
              <a:latin typeface="Maiandra GD" panose="020E0502030308020204" pitchFamily="34" charset="0"/>
            </a:endParaRPr>
          </a:p>
          <a:p>
            <a:r>
              <a:rPr lang="en-US" sz="2600" b="1" dirty="0">
                <a:latin typeface="Maiandra GD" panose="020E0502030308020204" pitchFamily="34" charset="0"/>
              </a:rPr>
              <a:t>Esophageal carcinoma</a:t>
            </a:r>
            <a:br>
              <a:rPr lang="en-US" sz="2600" dirty="0">
                <a:latin typeface="Maiandra GD" panose="020E0502030308020204" pitchFamily="34" charset="0"/>
              </a:rPr>
            </a:br>
            <a:r>
              <a:rPr lang="en-US" sz="2600" dirty="0">
                <a:latin typeface="Maiandra GD" panose="020E0502030308020204" pitchFamily="34" charset="0"/>
              </a:rPr>
              <a:t>Why?</a:t>
            </a:r>
            <a:br>
              <a:rPr lang="en-US" sz="2600" dirty="0">
                <a:latin typeface="Maiandra GD" panose="020E0502030308020204" pitchFamily="34" charset="0"/>
              </a:rPr>
            </a:br>
            <a:r>
              <a:rPr lang="en-US" sz="2600" dirty="0">
                <a:latin typeface="Maiandra GD" panose="020E0502030308020204" pitchFamily="34" charset="0"/>
              </a:rPr>
              <a:t>→ These tumors have </a:t>
            </a:r>
            <a:r>
              <a:rPr lang="en-US" sz="2600" b="1" dirty="0">
                <a:latin typeface="Maiandra GD" panose="020E0502030308020204" pitchFamily="34" charset="0"/>
              </a:rPr>
              <a:t>dense fibroblast-rich stroma</a:t>
            </a:r>
            <a:r>
              <a:rPr lang="en-US" sz="2600" dirty="0">
                <a:latin typeface="Maiandra GD" panose="020E0502030308020204" pitchFamily="34" charset="0"/>
              </a:rPr>
              <a:t>, making FAPI highly sensitive.</a:t>
            </a:r>
          </a:p>
          <a:p>
            <a:endParaRPr lang="en-US" sz="2600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90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519" y="1"/>
            <a:ext cx="7904481" cy="518160"/>
          </a:xfrm>
        </p:spPr>
        <p:txBody>
          <a:bodyPr/>
          <a:lstStyle/>
          <a:p>
            <a:pPr algn="ctr"/>
            <a:r>
              <a:rPr lang="en-US" sz="2400" b="1" dirty="0">
                <a:latin typeface="Maiandra GD" panose="020E0502030308020204" pitchFamily="34" charset="0"/>
                <a:cs typeface="Times New Roman" panose="02020603050405020304" pitchFamily="18" charset="0"/>
              </a:rPr>
              <a:t>Ca Gastric – FAPI For Staging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4C154E-0D3C-1AF0-9B9D-01911BBE6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0" y="436881"/>
            <a:ext cx="10796860" cy="6339839"/>
          </a:xfrm>
        </p:spPr>
      </p:pic>
    </p:spTree>
    <p:extLst>
      <p:ext uri="{BB962C8B-B14F-4D97-AF65-F5344CB8AC3E}">
        <p14:creationId xmlns:p14="http://schemas.microsoft.com/office/powerpoint/2010/main" val="909643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0DA68-46E8-4846-FCDE-95A38993B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95879"/>
            <a:ext cx="9404723" cy="534041"/>
          </a:xfrm>
        </p:spPr>
        <p:txBody>
          <a:bodyPr/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Maiandra GD" panose="020E0502030308020204" pitchFamily="34" charset="0"/>
                <a:ea typeface="+mj-ea"/>
                <a:cs typeface="Times New Roman" panose="02020603050405020304" pitchFamily="18" charset="0"/>
              </a:rPr>
              <a:t>Ca Esophagus – FAPI Post treatment evaluation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2B23D7-45EC-3E50-319A-D915F0184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30" y="508000"/>
            <a:ext cx="10418603" cy="6350000"/>
          </a:xfrm>
        </p:spPr>
      </p:pic>
    </p:spTree>
    <p:extLst>
      <p:ext uri="{BB962C8B-B14F-4D97-AF65-F5344CB8AC3E}">
        <p14:creationId xmlns:p14="http://schemas.microsoft.com/office/powerpoint/2010/main" val="1267430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2A579-CC32-5445-8786-0DFCDC7D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1"/>
            <a:ext cx="9404723" cy="457200"/>
          </a:xfrm>
        </p:spPr>
        <p:txBody>
          <a:bodyPr/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Maiandra GD" panose="020E0502030308020204" pitchFamily="34" charset="0"/>
                <a:ea typeface="+mj-ea"/>
                <a:cs typeface="Times New Roman" panose="02020603050405020304" pitchFamily="18" charset="0"/>
              </a:rPr>
              <a:t>Ca Rectum – FAPI For Staging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97788D-A45E-8E14-E3AC-83DB16142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41008"/>
            <a:ext cx="10377651" cy="6416992"/>
          </a:xfrm>
        </p:spPr>
      </p:pic>
    </p:spTree>
    <p:extLst>
      <p:ext uri="{BB962C8B-B14F-4D97-AF65-F5344CB8AC3E}">
        <p14:creationId xmlns:p14="http://schemas.microsoft.com/office/powerpoint/2010/main" val="987299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02418-49A6-0AD5-946B-1759E734E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aiandra GD" panose="020E0502030308020204" pitchFamily="34" charset="0"/>
              </a:rPr>
              <a:t>68Ga-DOTANOC in GI NETs</a:t>
            </a:r>
            <a:br>
              <a:rPr lang="en-US" b="1" dirty="0">
                <a:latin typeface="Maiandra GD" panose="020E0502030308020204" pitchFamily="34" charset="0"/>
              </a:rPr>
            </a:br>
            <a:endParaRPr lang="en-US" dirty="0">
              <a:latin typeface="Maiandra GD" panose="020E0502030308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653C51-3DAD-B03F-481B-53957AD157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63906" y="1098903"/>
            <a:ext cx="8667774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Targets 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Somatostatin Receptor subtype 2 (SSTR2), 3, and 5.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Best for 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well-differentiated neuroendocrine tumors (NETs) - DOTA</a:t>
            </a:r>
            <a:b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</a:b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High value in: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Gastric NETs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Pancreatic NETs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Small bowel NETs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iandra GD" panose="020E0502030308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Appendiceal NETs</a:t>
            </a:r>
            <a:b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</a:b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Provides:</a:t>
            </a:r>
            <a:b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</a:b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✓ Sensitive whole-body staging</a:t>
            </a:r>
            <a:b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</a:b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✓ Identifies candidates for 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PRRT (Lu-177 DOTATATE)</a:t>
            </a:r>
            <a:b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</a:b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aiandra GD" panose="020E0502030308020204" pitchFamily="34" charset="0"/>
              </a:rPr>
              <a:t>✓ High lesion detectability in liver and nodes</a:t>
            </a:r>
          </a:p>
        </p:txBody>
      </p:sp>
    </p:spTree>
    <p:extLst>
      <p:ext uri="{BB962C8B-B14F-4D97-AF65-F5344CB8AC3E}">
        <p14:creationId xmlns:p14="http://schemas.microsoft.com/office/powerpoint/2010/main" val="132673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6630</TotalTime>
  <Words>774</Words>
  <Application>Microsoft Office PowerPoint</Application>
  <PresentationFormat>Widescreen</PresentationFormat>
  <Paragraphs>115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Century Gothic</vt:lpstr>
      <vt:lpstr>Maiandra GD</vt:lpstr>
      <vt:lpstr>Merriweather Sans</vt:lpstr>
      <vt:lpstr>Wingdings 3</vt:lpstr>
      <vt:lpstr>Ion</vt:lpstr>
      <vt:lpstr>Utility of 68Ga-FAPI and 68Ga-DOTANOC PET/CT in Gastrointestinal tumors.</vt:lpstr>
      <vt:lpstr>Disclosure</vt:lpstr>
      <vt:lpstr>Overview of Molecular Imaging in GI Tumors</vt:lpstr>
      <vt:lpstr>68Ga-FAPI: Mechanism &amp; Advantages</vt:lpstr>
      <vt:lpstr>68Ga-FAPI in GI Tumors</vt:lpstr>
      <vt:lpstr>Ca Gastric – FAPI For Staging</vt:lpstr>
      <vt:lpstr>Ca Esophagus – FAPI Post treatment evaluation</vt:lpstr>
      <vt:lpstr>Ca Rectum – FAPI For Staging</vt:lpstr>
      <vt:lpstr>68Ga-DOTANOC in GI NETs </vt:lpstr>
      <vt:lpstr>NET LIVER For Evaluation of disease status</vt:lpstr>
      <vt:lpstr>NET SMALL BOWEL For Evaluation and Staging</vt:lpstr>
      <vt:lpstr>NET COLON For Evaluation of disease status </vt:lpstr>
      <vt:lpstr>68Ga-DOTANOC: Strengths in GI NETs</vt:lpstr>
      <vt:lpstr>PowerPoint Presentation</vt:lpstr>
      <vt:lpstr>PowerPoint Presentation</vt:lpstr>
      <vt:lpstr>PowerPoint Presentation</vt:lpstr>
      <vt:lpstr>Where FDG PET/CT Is Better Than DOTANOC</vt:lpstr>
      <vt:lpstr>FDG VS DOTANOC NET LUNG (high-grade) For Evaluation</vt:lpstr>
      <vt:lpstr>PowerPoint Presentation</vt:lpstr>
      <vt:lpstr>Comparative Strengths in GI Cancers</vt:lpstr>
      <vt:lpstr>Hybrid Imaging Strategy: Complementary Use</vt:lpstr>
      <vt:lpstr>Key Takeaways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PET/CT Imaging in Head and Neck Cancers</dc:title>
  <dc:creator>DR HARISH</dc:creator>
  <cp:lastModifiedBy>Harish Nagaraj</cp:lastModifiedBy>
  <cp:revision>72</cp:revision>
  <dcterms:created xsi:type="dcterms:W3CDTF">2025-09-09T18:31:15Z</dcterms:created>
  <dcterms:modified xsi:type="dcterms:W3CDTF">2025-11-15T05:20:04Z</dcterms:modified>
</cp:coreProperties>
</file>